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4"/>
  </p:notesMasterIdLst>
  <p:handoutMasterIdLst>
    <p:handoutMasterId r:id="rId15"/>
  </p:handoutMasterIdLst>
  <p:sldIdLst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</p:sldIdLst>
  <p:sldSz cx="12192000" cy="6858000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6158"/>
  </p:normalViewPr>
  <p:slideViewPr>
    <p:cSldViewPr snapToGrid="0" snapToObjects="1">
      <p:cViewPr varScale="1">
        <p:scale>
          <a:sx n="150" d="100"/>
          <a:sy n="150" d="100"/>
        </p:scale>
        <p:origin x="1256" y="1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ECE 8893 Lab 2: </a:t>
            </a:r>
            <a:br>
              <a:rPr lang="en-US" dirty="0"/>
            </a:br>
            <a:r>
              <a:rPr lang="en-US" sz="4500" dirty="0"/>
              <a:t>Fixed-Point Stencil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Ishaan Joshi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F3E51-4B71-6537-8702-DB6C12F87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9338 Cycles</a:t>
            </a:r>
          </a:p>
          <a:p>
            <a:r>
              <a:rPr lang="en-US" dirty="0"/>
              <a:t>5.256 ns / cycle</a:t>
            </a:r>
          </a:p>
          <a:p>
            <a:endParaRPr lang="en-US" dirty="0"/>
          </a:p>
          <a:p>
            <a:r>
              <a:rPr lang="en-US" dirty="0"/>
              <a:t>= 2925x Speedup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EFC708-1DAD-097B-86BB-2C6D7DA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EB77B-374A-B936-BD6B-25DDAABBA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50222"/>
              </p:ext>
            </p:extLst>
          </p:nvPr>
        </p:nvGraphicFramePr>
        <p:xfrm>
          <a:off x="499531" y="3830320"/>
          <a:ext cx="990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141161731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24845906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08347397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8285278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08548126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5095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Shift Register 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Configurable Logic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6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95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112F1F-E4AA-82AF-165B-31687BB7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unrolling</a:t>
            </a:r>
          </a:p>
          <a:p>
            <a:r>
              <a:rPr lang="en-US" dirty="0"/>
              <a:t>Pipelining</a:t>
            </a:r>
          </a:p>
          <a:p>
            <a:r>
              <a:rPr lang="en-US" dirty="0"/>
              <a:t>Partitioned BRAMs</a:t>
            </a:r>
          </a:p>
          <a:p>
            <a:r>
              <a:rPr lang="en-US" dirty="0"/>
              <a:t>Faster DRAM access (wide bandwidth)</a:t>
            </a:r>
          </a:p>
          <a:p>
            <a:r>
              <a:rPr lang="en-US" dirty="0"/>
              <a:t>Ping pong buffer</a:t>
            </a:r>
          </a:p>
          <a:p>
            <a:endParaRPr lang="en-US" dirty="0"/>
          </a:p>
          <a:p>
            <a:r>
              <a:rPr lang="en-US" dirty="0"/>
              <a:t>Limited speedup because </a:t>
            </a:r>
            <a:br>
              <a:rPr lang="en-US" dirty="0"/>
            </a:br>
            <a:r>
              <a:rPr lang="en-US" dirty="0"/>
              <a:t>computation patterns are different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1DD92C-2FFD-A58F-C005-F0E83A85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from Lab 1 (Speedup: 1x -&gt; ~14x)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A8EF0-1231-0F14-A783-FF38482E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49" y="1017211"/>
            <a:ext cx="4657394" cy="351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D0538-A2A9-7454-EDFE-087465A2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47" y="4625643"/>
            <a:ext cx="4657395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BE6897-AA88-22B4-302F-D33BE7BA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Processing Element (PE) for each time step</a:t>
            </a:r>
          </a:p>
          <a:p>
            <a:r>
              <a:rPr lang="en-US" dirty="0"/>
              <a:t>Use a separate helper function within </a:t>
            </a:r>
            <a:r>
              <a:rPr lang="en-US" dirty="0" err="1"/>
              <a:t>top.cpp</a:t>
            </a:r>
            <a:endParaRPr lang="en-US" dirty="0"/>
          </a:p>
          <a:p>
            <a:pPr lvl="1"/>
            <a:r>
              <a:rPr lang="en-US" dirty="0"/>
              <a:t>Function in C++ = Module in RTL. Unroll loop so that each Time Step PE is its own hardware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C6488-4871-8833-5417-C1DEF5A1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Stream (Speedup: ~14x -&gt; ~350x)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472D8-7337-3495-2FE7-C0FBC3BE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6" y="2416481"/>
            <a:ext cx="4696098" cy="4240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75C0D-BFB1-D6B4-2EF0-3513E12D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86" y="2416481"/>
            <a:ext cx="4863284" cy="2892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1006E-9ABF-2E45-AE6B-11FC7DC10A3C}"/>
              </a:ext>
            </a:extLst>
          </p:cNvPr>
          <p:cNvSpPr txBox="1"/>
          <p:nvPr/>
        </p:nvSpPr>
        <p:spPr>
          <a:xfrm>
            <a:off x="4989386" y="5441135"/>
            <a:ext cx="269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[Abstraction of Code, removed </a:t>
            </a:r>
            <a:r>
              <a:rPr lang="en-US" dirty="0" err="1"/>
              <a:t>top_kernel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function for readability]</a:t>
            </a:r>
          </a:p>
        </p:txBody>
      </p:sp>
    </p:spTree>
    <p:extLst>
      <p:ext uri="{BB962C8B-B14F-4D97-AF65-F5344CB8AC3E}">
        <p14:creationId xmlns:p14="http://schemas.microsoft.com/office/powerpoint/2010/main" val="118332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3946B-99BF-CBB6-BC83-30533ED3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4 elements as input and output to every FIFO</a:t>
            </a:r>
          </a:p>
          <a:p>
            <a:pPr lvl="1"/>
            <a:r>
              <a:rPr lang="en-US" dirty="0"/>
              <a:t>Use struct to transfer data</a:t>
            </a:r>
          </a:p>
          <a:p>
            <a:r>
              <a:rPr lang="en-US" dirty="0"/>
              <a:t>Within PE, load all neighbors at the same time and </a:t>
            </a:r>
            <a:br>
              <a:rPr lang="en-US" dirty="0"/>
            </a:br>
            <a:r>
              <a:rPr lang="en-US" dirty="0"/>
              <a:t>“slide” across</a:t>
            </a:r>
          </a:p>
          <a:p>
            <a:r>
              <a:rPr lang="en-US" dirty="0"/>
              <a:t>Special checks to avoid computing over</a:t>
            </a:r>
            <a:br>
              <a:rPr lang="en-US" dirty="0"/>
            </a:br>
            <a:r>
              <a:rPr lang="en-US" dirty="0"/>
              <a:t>boundaries of matrix</a:t>
            </a:r>
          </a:p>
          <a:p>
            <a:endParaRPr lang="en-US" dirty="0"/>
          </a:p>
          <a:p>
            <a:r>
              <a:rPr lang="en-US" dirty="0"/>
              <a:t>Resource usage at this point is high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33E0B-63B0-0750-14C1-EA334FA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4x Parallelism: 4 Elements Per PE (Speedup: ~350x -&gt; ~1400x)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6B8AE6-A051-01BF-602F-DBC40172D52B}"/>
              </a:ext>
            </a:extLst>
          </p:cNvPr>
          <p:cNvSpPr/>
          <p:nvPr/>
        </p:nvSpPr>
        <p:spPr>
          <a:xfrm>
            <a:off x="728134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A4A0B-389A-F73D-C174-3AEFDBE313B2}"/>
              </a:ext>
            </a:extLst>
          </p:cNvPr>
          <p:cNvSpPr/>
          <p:nvPr/>
        </p:nvSpPr>
        <p:spPr>
          <a:xfrm>
            <a:off x="728134" y="6162431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F8BCF-E9BA-B573-565A-E678FCA11042}"/>
              </a:ext>
            </a:extLst>
          </p:cNvPr>
          <p:cNvSpPr/>
          <p:nvPr/>
        </p:nvSpPr>
        <p:spPr>
          <a:xfrm>
            <a:off x="728134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7DA69-762F-8B7A-7AC8-A8F136F82887}"/>
              </a:ext>
            </a:extLst>
          </p:cNvPr>
          <p:cNvSpPr/>
          <p:nvPr/>
        </p:nvSpPr>
        <p:spPr>
          <a:xfrm>
            <a:off x="990601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3A854-2E6E-9A44-D97B-6A46BC4E6FA7}"/>
              </a:ext>
            </a:extLst>
          </p:cNvPr>
          <p:cNvSpPr/>
          <p:nvPr/>
        </p:nvSpPr>
        <p:spPr>
          <a:xfrm>
            <a:off x="990601" y="6162431"/>
            <a:ext cx="177800" cy="177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05E3F-780B-EECD-AAA8-927813923FC9}"/>
              </a:ext>
            </a:extLst>
          </p:cNvPr>
          <p:cNvSpPr/>
          <p:nvPr/>
        </p:nvSpPr>
        <p:spPr>
          <a:xfrm>
            <a:off x="990601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AC1B8-F596-6B36-B5AF-18965B2F37B6}"/>
              </a:ext>
            </a:extLst>
          </p:cNvPr>
          <p:cNvSpPr/>
          <p:nvPr/>
        </p:nvSpPr>
        <p:spPr>
          <a:xfrm>
            <a:off x="1253068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CC8B42-955E-B3BC-68A7-878F9F21CCA7}"/>
              </a:ext>
            </a:extLst>
          </p:cNvPr>
          <p:cNvSpPr/>
          <p:nvPr/>
        </p:nvSpPr>
        <p:spPr>
          <a:xfrm>
            <a:off x="1253068" y="6162431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A1E05-FA12-11A2-25E2-CF05B70A9641}"/>
              </a:ext>
            </a:extLst>
          </p:cNvPr>
          <p:cNvSpPr/>
          <p:nvPr/>
        </p:nvSpPr>
        <p:spPr>
          <a:xfrm>
            <a:off x="1253068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E0956C-B29D-286D-9ABC-F4F6030670B5}"/>
              </a:ext>
            </a:extLst>
          </p:cNvPr>
          <p:cNvSpPr/>
          <p:nvPr/>
        </p:nvSpPr>
        <p:spPr>
          <a:xfrm>
            <a:off x="2777068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42E02-06B0-A3C6-1392-97E1DCF1A502}"/>
              </a:ext>
            </a:extLst>
          </p:cNvPr>
          <p:cNvSpPr/>
          <p:nvPr/>
        </p:nvSpPr>
        <p:spPr>
          <a:xfrm>
            <a:off x="2777068" y="6162431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B301-D263-6F8A-93D2-2406BF284530}"/>
              </a:ext>
            </a:extLst>
          </p:cNvPr>
          <p:cNvSpPr/>
          <p:nvPr/>
        </p:nvSpPr>
        <p:spPr>
          <a:xfrm>
            <a:off x="2777068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5DC690-6C7F-DBB0-FB38-4E22951DEF2E}"/>
              </a:ext>
            </a:extLst>
          </p:cNvPr>
          <p:cNvSpPr/>
          <p:nvPr/>
        </p:nvSpPr>
        <p:spPr>
          <a:xfrm>
            <a:off x="3039535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6B33EF-6191-0327-ED53-1E53298DDBC4}"/>
              </a:ext>
            </a:extLst>
          </p:cNvPr>
          <p:cNvSpPr/>
          <p:nvPr/>
        </p:nvSpPr>
        <p:spPr>
          <a:xfrm>
            <a:off x="3039535" y="6162431"/>
            <a:ext cx="177800" cy="177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E930BB-262A-0F23-BCC6-83D4C740F399}"/>
              </a:ext>
            </a:extLst>
          </p:cNvPr>
          <p:cNvSpPr/>
          <p:nvPr/>
        </p:nvSpPr>
        <p:spPr>
          <a:xfrm>
            <a:off x="3039535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025E0-7145-F23F-5778-5B6393EE66C9}"/>
              </a:ext>
            </a:extLst>
          </p:cNvPr>
          <p:cNvSpPr/>
          <p:nvPr/>
        </p:nvSpPr>
        <p:spPr>
          <a:xfrm>
            <a:off x="3302002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4BE3B4-AD9A-D7D7-347E-CD766EFF1A68}"/>
              </a:ext>
            </a:extLst>
          </p:cNvPr>
          <p:cNvSpPr/>
          <p:nvPr/>
        </p:nvSpPr>
        <p:spPr>
          <a:xfrm>
            <a:off x="3302002" y="6162431"/>
            <a:ext cx="177800" cy="177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F4D4CA-73DC-4A93-6B68-98832BF0D3DF}"/>
              </a:ext>
            </a:extLst>
          </p:cNvPr>
          <p:cNvSpPr/>
          <p:nvPr/>
        </p:nvSpPr>
        <p:spPr>
          <a:xfrm>
            <a:off x="3302002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0F9778-C015-588A-22A2-AF37158CC57A}"/>
              </a:ext>
            </a:extLst>
          </p:cNvPr>
          <p:cNvSpPr/>
          <p:nvPr/>
        </p:nvSpPr>
        <p:spPr>
          <a:xfrm>
            <a:off x="3649135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B2C1E-EB3C-CBC1-359C-32C035404392}"/>
              </a:ext>
            </a:extLst>
          </p:cNvPr>
          <p:cNvSpPr/>
          <p:nvPr/>
        </p:nvSpPr>
        <p:spPr>
          <a:xfrm>
            <a:off x="3649135" y="6162431"/>
            <a:ext cx="177800" cy="177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1FCB8B-8FB7-5F0E-1CDD-DDF560DE30C4}"/>
              </a:ext>
            </a:extLst>
          </p:cNvPr>
          <p:cNvSpPr/>
          <p:nvPr/>
        </p:nvSpPr>
        <p:spPr>
          <a:xfrm>
            <a:off x="3649135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FE8937-3CCE-EFF7-D34F-23C081468021}"/>
              </a:ext>
            </a:extLst>
          </p:cNvPr>
          <p:cNvSpPr/>
          <p:nvPr/>
        </p:nvSpPr>
        <p:spPr>
          <a:xfrm>
            <a:off x="3911602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7746E2-FC8E-0E7D-A8AD-0F3E0355F161}"/>
              </a:ext>
            </a:extLst>
          </p:cNvPr>
          <p:cNvSpPr/>
          <p:nvPr/>
        </p:nvSpPr>
        <p:spPr>
          <a:xfrm>
            <a:off x="3911602" y="6162431"/>
            <a:ext cx="177800" cy="177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2AA92A-1441-552A-8AF6-1E8FEA1BD016}"/>
              </a:ext>
            </a:extLst>
          </p:cNvPr>
          <p:cNvSpPr/>
          <p:nvPr/>
        </p:nvSpPr>
        <p:spPr>
          <a:xfrm>
            <a:off x="3911602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ECD688-2A96-0C23-803C-8ED975167993}"/>
              </a:ext>
            </a:extLst>
          </p:cNvPr>
          <p:cNvSpPr/>
          <p:nvPr/>
        </p:nvSpPr>
        <p:spPr>
          <a:xfrm>
            <a:off x="4174069" y="5909733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1A7B42-CDA2-E553-FA12-A12B6E9DB20E}"/>
              </a:ext>
            </a:extLst>
          </p:cNvPr>
          <p:cNvSpPr/>
          <p:nvPr/>
        </p:nvSpPr>
        <p:spPr>
          <a:xfrm>
            <a:off x="4174069" y="6162431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C0DB65-61C8-4460-8810-D4A160CF050A}"/>
              </a:ext>
            </a:extLst>
          </p:cNvPr>
          <p:cNvSpPr/>
          <p:nvPr/>
        </p:nvSpPr>
        <p:spPr>
          <a:xfrm>
            <a:off x="4174069" y="6415129"/>
            <a:ext cx="177800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68F224-4CB1-A3EF-D065-BB02EDFEF616}"/>
              </a:ext>
            </a:extLst>
          </p:cNvPr>
          <p:cNvCxnSpPr/>
          <p:nvPr/>
        </p:nvCxnSpPr>
        <p:spPr>
          <a:xfrm>
            <a:off x="1507067" y="6239933"/>
            <a:ext cx="115146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7C95002-E89C-DF78-EEA4-9C5B937C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133" y="1215484"/>
            <a:ext cx="3716866" cy="8624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6FC1396-8C9F-B718-CAD8-9F5F5363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26" y="2651143"/>
            <a:ext cx="4850473" cy="1146715"/>
          </a:xfrm>
          <a:prstGeom prst="rect">
            <a:avLst/>
          </a:prstGeom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623401F-CB56-76E6-1795-BBD62A66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05983"/>
              </p:ext>
            </p:extLst>
          </p:nvPr>
        </p:nvGraphicFramePr>
        <p:xfrm>
          <a:off x="5308600" y="4562914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98337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99318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922452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17578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98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85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657D500-DFA0-22E5-9420-C6524A285115}"/>
              </a:ext>
            </a:extLst>
          </p:cNvPr>
          <p:cNvSpPr txBox="1"/>
          <p:nvPr/>
        </p:nvSpPr>
        <p:spPr>
          <a:xfrm>
            <a:off x="4724400" y="600534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[Shift line buffer during operation]</a:t>
            </a:r>
          </a:p>
        </p:txBody>
      </p:sp>
    </p:spTree>
    <p:extLst>
      <p:ext uri="{BB962C8B-B14F-4D97-AF65-F5344CB8AC3E}">
        <p14:creationId xmlns:p14="http://schemas.microsoft.com/office/powerpoint/2010/main" val="71957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1C5B20-618E-9615-D838-F809B519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bring down resource utilization through data type configuration and other fixes</a:t>
            </a:r>
          </a:p>
          <a:p>
            <a:r>
              <a:rPr lang="en-US" dirty="0"/>
              <a:t>Key observations from data analysis:</a:t>
            </a:r>
          </a:p>
          <a:p>
            <a:pPr lvl="1"/>
            <a:r>
              <a:rPr lang="en-US" dirty="0"/>
              <a:t>Data and accumulated values never go &gt; 1</a:t>
            </a:r>
          </a:p>
          <a:p>
            <a:pPr lvl="1"/>
            <a:r>
              <a:rPr lang="en-US" dirty="0"/>
              <a:t>Definitely do not need &lt;24, 8&gt; and &lt;40, 12&gt; values</a:t>
            </a:r>
            <a:br>
              <a:rPr lang="en-US" dirty="0"/>
            </a:br>
            <a:r>
              <a:rPr lang="en-US" dirty="0"/>
              <a:t>passing through the whole architecture</a:t>
            </a:r>
          </a:p>
          <a:p>
            <a:pPr lvl="1"/>
            <a:r>
              <a:rPr lang="en-US" dirty="0"/>
              <a:t>AP_SAT flag was adding unnecessary circuitry</a:t>
            </a:r>
            <a:br>
              <a:rPr lang="en-US" dirty="0"/>
            </a:br>
            <a:r>
              <a:rPr lang="en-US" dirty="0"/>
              <a:t>for every element</a:t>
            </a:r>
          </a:p>
          <a:p>
            <a:r>
              <a:rPr lang="en-US" dirty="0"/>
              <a:t>Ran golden vs top comparison for precision</a:t>
            </a:r>
            <a:br>
              <a:rPr lang="en-US" dirty="0"/>
            </a:br>
            <a:r>
              <a:rPr lang="en-US" dirty="0"/>
              <a:t>checking until I got within 1% of allowed values</a:t>
            </a:r>
          </a:p>
          <a:p>
            <a:r>
              <a:rPr lang="en-US" dirty="0"/>
              <a:t>Cast to </a:t>
            </a:r>
            <a:r>
              <a:rPr lang="en-US" dirty="0" err="1"/>
              <a:t>inner_data_t</a:t>
            </a:r>
            <a:r>
              <a:rPr lang="en-US" dirty="0"/>
              <a:t> type values when loading</a:t>
            </a:r>
            <a:br>
              <a:rPr lang="en-US" dirty="0"/>
            </a:br>
            <a:r>
              <a:rPr lang="en-US" dirty="0"/>
              <a:t>data in, cast back to expected </a:t>
            </a:r>
            <a:r>
              <a:rPr lang="en-US" dirty="0" err="1"/>
              <a:t>data_t</a:t>
            </a:r>
            <a:r>
              <a:rPr lang="en-US" dirty="0"/>
              <a:t> values</a:t>
            </a:r>
            <a:br>
              <a:rPr lang="en-US" dirty="0"/>
            </a:br>
            <a:r>
              <a:rPr lang="en-US" dirty="0"/>
              <a:t>when writing 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13F7A-2DE1-BB4D-EA7C-D301DDC3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8x Parallelism (~1400x -&gt; ~2000x)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CFD6C-A239-CDB4-6570-917D343D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634" y="1804310"/>
            <a:ext cx="39878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84818-E3B0-0FB8-6FB4-2105A606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169" y="3708400"/>
            <a:ext cx="4441265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8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105C-0A82-CB4C-E4FF-6B606DA1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DE762-E167-F994-690E-E70BF903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 configuration saved LUTs, FFs, and wires</a:t>
            </a:r>
          </a:p>
          <a:p>
            <a:r>
              <a:rPr lang="en-US" dirty="0"/>
              <a:t>However, DSP usage still a problem (240 / 360 with 4x parallelism)</a:t>
            </a:r>
          </a:p>
          <a:p>
            <a:r>
              <a:rPr lang="en-US" dirty="0"/>
              <a:t>FPGA was using 2 DSPs per element per PE</a:t>
            </a:r>
          </a:p>
          <a:p>
            <a:pPr lvl="1"/>
            <a:r>
              <a:rPr lang="en-US" dirty="0"/>
              <a:t>30 PEs * 4 elements/PE * 2 DSPs/element</a:t>
            </a:r>
          </a:p>
          <a:p>
            <a:pPr lvl="1"/>
            <a:r>
              <a:rPr lang="en-US" dirty="0"/>
              <a:t>Only </a:t>
            </a:r>
            <a:r>
              <a:rPr lang="en-US" dirty="0" err="1"/>
              <a:t>wa</a:t>
            </a:r>
            <a:r>
              <a:rPr lang="en-US" dirty="0"/>
              <a:t> and </a:t>
            </a:r>
            <a:r>
              <a:rPr lang="en-US" dirty="0" err="1"/>
              <a:t>wc</a:t>
            </a:r>
            <a:r>
              <a:rPr lang="en-US" dirty="0"/>
              <a:t> multiplications needed DSPs, everything else could use a shift register because it was a binary operation (* 2, / 4, etc.)</a:t>
            </a:r>
          </a:p>
          <a:p>
            <a:r>
              <a:rPr lang="en-US" dirty="0"/>
              <a:t>Use maximal DSPs and use longer multiplication chains for other elements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7FC2B-3356-C8DF-E670-355BBD2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8x Parallelism (~1400x -&gt; ~2000x)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05B4E-4D76-9B65-7D09-BA88BC73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2" y="4673082"/>
            <a:ext cx="8474535" cy="6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4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FDA7-0A98-A8CE-CB4F-BF4624D1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B846B-6000-8FA6-9DB1-9DE3F689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avoid high logical complexity within PE, define 2 types of Pes</a:t>
            </a:r>
          </a:p>
          <a:p>
            <a:pPr lvl="1"/>
            <a:r>
              <a:rPr lang="en-US" dirty="0"/>
              <a:t>First 22 PEs (22 PEs * 8 elements/PE * 2 DSPs/element = 352 &lt; 360)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534684-3CA3-F5AD-64DA-8BA70AC4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8x Parallelism (~1400x -&gt; ~2000x)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E93B8-6374-F2D8-15CC-6A416F88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9" y="4730070"/>
            <a:ext cx="5813262" cy="1806062"/>
          </a:xfrm>
          <a:prstGeom prst="rect">
            <a:avLst/>
          </a:prstGeom>
        </p:spPr>
      </p:pic>
      <p:pic>
        <p:nvPicPr>
          <p:cNvPr id="9" name="Picture 8" descr="Google's AI chatbot Gemini implemented a new logo to match the company's  recently refreshed icon. : r/logodesign">
            <a:extLst>
              <a:ext uri="{FF2B5EF4-FFF2-40B4-BE49-F238E27FC236}">
                <a16:creationId xmlns:a16="http://schemas.microsoft.com/office/drawing/2014/main" id="{690C434C-C33A-30F9-8026-1D07B28B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19" y="4026251"/>
            <a:ext cx="2353733" cy="1414884"/>
          </a:xfrm>
          <a:prstGeom prst="rect">
            <a:avLst/>
          </a:prstGeom>
          <a:ln>
            <a:noFill/>
          </a:ln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34EE0C50-ECE6-2327-B553-5EA41A9A91D6}"/>
              </a:ext>
            </a:extLst>
          </p:cNvPr>
          <p:cNvSpPr/>
          <p:nvPr/>
        </p:nvSpPr>
        <p:spPr>
          <a:xfrm>
            <a:off x="8923867" y="2630916"/>
            <a:ext cx="2175932" cy="14732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22472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0C91-CCFA-BDA0-C9CD-B1309C23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20C984-07B3-C541-6DC4-6EC3C371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Reshape pragma</a:t>
            </a:r>
          </a:p>
          <a:p>
            <a:pPr lvl="1"/>
            <a:r>
              <a:rPr lang="en-US" dirty="0"/>
              <a:t>Redefines how data is read in</a:t>
            </a:r>
          </a:p>
          <a:p>
            <a:pPr lvl="1"/>
            <a:r>
              <a:rPr lang="en-US" dirty="0"/>
              <a:t>Allows faster reads from partitioned BRAM</a:t>
            </a:r>
          </a:p>
          <a:p>
            <a:r>
              <a:rPr lang="en-US" dirty="0"/>
              <a:t>Partition dim=1 -&gt; 2 rows at the same time</a:t>
            </a:r>
          </a:p>
          <a:p>
            <a:r>
              <a:rPr lang="en-US" dirty="0"/>
              <a:t>Reshape dim=2 factor=8 -&gt; Larger data ports for faster data fetching per cycle</a:t>
            </a:r>
          </a:p>
          <a:p>
            <a:endParaRPr lang="en-US" dirty="0"/>
          </a:p>
          <a:p>
            <a:r>
              <a:rPr lang="en-US" dirty="0"/>
              <a:t>Clock Cycles = 9336, Clock Period = 7.5 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2316B0-D37A-D6F1-B2F0-0E762599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8x Parallelism (~1400x -&gt; ~2000x)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3E3D4-CE90-D142-45A6-AD1A5A132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97" y="4513546"/>
            <a:ext cx="9619270" cy="1014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EC750-5746-C339-5FA9-5D3EC1FE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7" y="5765800"/>
            <a:ext cx="7571816" cy="711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3B2AA-EB6E-E6EC-6672-89A182226780}"/>
              </a:ext>
            </a:extLst>
          </p:cNvPr>
          <p:cNvSpPr txBox="1"/>
          <p:nvPr/>
        </p:nvSpPr>
        <p:spPr>
          <a:xfrm>
            <a:off x="9956800" y="5462907"/>
            <a:ext cx="210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[From AMD Docs]</a:t>
            </a:r>
          </a:p>
        </p:txBody>
      </p:sp>
    </p:spTree>
    <p:extLst>
      <p:ext uri="{BB962C8B-B14F-4D97-AF65-F5344CB8AC3E}">
        <p14:creationId xmlns:p14="http://schemas.microsoft.com/office/powerpoint/2010/main" val="362992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379F18-03C4-9528-B4FD-79AA9D57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process of reducing clock period without increasing cycle count drastically</a:t>
            </a:r>
          </a:p>
          <a:p>
            <a:r>
              <a:rPr lang="en-US" dirty="0"/>
              <a:t>Register insertions to break up long timing paths</a:t>
            </a:r>
          </a:p>
          <a:p>
            <a:r>
              <a:rPr lang="en-US" dirty="0"/>
              <a:t>Many specific binding operations to reduce routing delay</a:t>
            </a:r>
          </a:p>
          <a:p>
            <a:pPr lvl="1"/>
            <a:r>
              <a:rPr lang="en-US" dirty="0"/>
              <a:t>Shift Register LUTs,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72FE7-A7E2-A6F2-0A51-1D8EEC64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Analysis (~2000x -&gt; 2925x)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31267-A1A2-9CF8-33C6-81B66E988F00}"/>
              </a:ext>
            </a:extLst>
          </p:cNvPr>
          <p:cNvSpPr/>
          <p:nvPr/>
        </p:nvSpPr>
        <p:spPr>
          <a:xfrm>
            <a:off x="939798" y="4267199"/>
            <a:ext cx="3953933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top_kernel_timing_paths_routed.rpt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0C095-1249-5FB7-4ADE-888C18B7BAFF}"/>
              </a:ext>
            </a:extLst>
          </p:cNvPr>
          <p:cNvSpPr/>
          <p:nvPr/>
        </p:nvSpPr>
        <p:spPr>
          <a:xfrm>
            <a:off x="939798" y="5431203"/>
            <a:ext cx="3953933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top_kernel.cpp</a:t>
            </a:r>
            <a:endParaRPr lang="en-US" dirty="0"/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E275251C-15A7-A1A6-BEC3-6F3B8C1DA767}"/>
              </a:ext>
            </a:extLst>
          </p:cNvPr>
          <p:cNvSpPr/>
          <p:nvPr/>
        </p:nvSpPr>
        <p:spPr>
          <a:xfrm>
            <a:off x="2476497" y="4599434"/>
            <a:ext cx="880533" cy="880534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oogle's AI chatbot Gemini implemented a new logo to match the company's  recently refreshed icon. : r/logodesign">
            <a:extLst>
              <a:ext uri="{FF2B5EF4-FFF2-40B4-BE49-F238E27FC236}">
                <a16:creationId xmlns:a16="http://schemas.microsoft.com/office/drawing/2014/main" id="{25174422-5ADE-7882-6351-65EA23B2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52" y="4332259"/>
            <a:ext cx="2353733" cy="1414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5DFCBC2-6E94-5458-D6CE-2A6BB0D97BF3}"/>
              </a:ext>
            </a:extLst>
          </p:cNvPr>
          <p:cNvCxnSpPr>
            <a:stCxn id="5" idx="0"/>
            <a:endCxn id="8" idx="0"/>
          </p:cNvCxnSpPr>
          <p:nvPr/>
        </p:nvCxnSpPr>
        <p:spPr>
          <a:xfrm rot="16200000" flipH="1">
            <a:off x="5778712" y="1405252"/>
            <a:ext cx="65060" cy="5788954"/>
          </a:xfrm>
          <a:prstGeom prst="curvedConnector3">
            <a:avLst>
              <a:gd name="adj1" fmla="val -145752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7B3C3B1-4BB5-B8CD-A554-118F92600B25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>
            <a:off x="5778712" y="2885196"/>
            <a:ext cx="65060" cy="5788954"/>
          </a:xfrm>
          <a:prstGeom prst="curvedConnector3">
            <a:avLst>
              <a:gd name="adj1" fmla="val 1388349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3266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10060</TotalTime>
  <Words>595</Words>
  <Application>Microsoft Office PowerPoint</Application>
  <PresentationFormat>Widescreen</PresentationFormat>
  <Paragraphs>84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Title Page</vt:lpstr>
      <vt:lpstr>Dividers</vt:lpstr>
      <vt:lpstr>Content Page</vt:lpstr>
      <vt:lpstr>ECE 8893 Lab 2:  Fixed-Point Stencil Computation</vt:lpstr>
      <vt:lpstr>Techniques from Lab 1 (Speedup: 1x -&gt; ~14x)</vt:lpstr>
      <vt:lpstr>HLS Stream (Speedup: ~14x -&gt; ~350x)</vt:lpstr>
      <vt:lpstr>4x Parallelism: 4 Elements Per PE (Speedup: ~350x -&gt; ~1400x)</vt:lpstr>
      <vt:lpstr>8x Parallelism (~1400x -&gt; ~2000x)</vt:lpstr>
      <vt:lpstr>8x Parallelism (~1400x -&gt; ~2000x)</vt:lpstr>
      <vt:lpstr>8x Parallelism (~1400x -&gt; ~2000x)</vt:lpstr>
      <vt:lpstr>8x Parallelism (~1400x -&gt; ~2000x)</vt:lpstr>
      <vt:lpstr>Timing Analysis (~2000x -&gt; 2925x)</vt:lpstr>
      <vt:lpstr>Final Implementation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Ishaan Joshi</cp:lastModifiedBy>
  <cp:revision>40</cp:revision>
  <dcterms:created xsi:type="dcterms:W3CDTF">2022-08-24T13:02:54Z</dcterms:created>
  <dcterms:modified xsi:type="dcterms:W3CDTF">2026-02-26T21:44:21Z</dcterms:modified>
</cp:coreProperties>
</file>